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2" r:id="rId2"/>
    <p:sldId id="261" r:id="rId3"/>
    <p:sldId id="263" r:id="rId4"/>
    <p:sldId id="268" r:id="rId5"/>
    <p:sldId id="280" r:id="rId6"/>
    <p:sldId id="264" r:id="rId7"/>
    <p:sldId id="269" r:id="rId8"/>
    <p:sldId id="270" r:id="rId9"/>
    <p:sldId id="275" r:id="rId10"/>
    <p:sldId id="265" r:id="rId11"/>
    <p:sldId id="274" r:id="rId12"/>
    <p:sldId id="277" r:id="rId13"/>
    <p:sldId id="278" r:id="rId14"/>
    <p:sldId id="276" r:id="rId15"/>
    <p:sldId id="279" r:id="rId16"/>
    <p:sldId id="267" r:id="rId17"/>
  </p:sldIdLst>
  <p:sldSz cx="9144000" cy="5715000" type="screen16x10"/>
  <p:notesSz cx="6858000" cy="9144000"/>
  <p:defaultTextStyle>
    <a:defPPr>
      <a:defRPr lang="ko-KR"/>
    </a:defPPr>
    <a:lvl1pPr marL="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BF"/>
    <a:srgbClr val="858585"/>
    <a:srgbClr val="8C2574"/>
    <a:srgbClr val="000000"/>
    <a:srgbClr val="23CFBF"/>
    <a:srgbClr val="F5AA00"/>
    <a:srgbClr val="F62291"/>
    <a:srgbClr val="FFCC00"/>
    <a:srgbClr val="FEEA2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7" autoAdjust="0"/>
  </p:normalViewPr>
  <p:slideViewPr>
    <p:cSldViewPr>
      <p:cViewPr varScale="1">
        <p:scale>
          <a:sx n="114" d="100"/>
          <a:sy n="114" d="100"/>
        </p:scale>
        <p:origin x="1536" y="8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성공적인 데이트를 위한 데이트 코스 추천 서비스를 제공하는 </a:t>
            </a:r>
            <a:r>
              <a:rPr lang="en-US" altLang="ko-KR" dirty="0" err="1"/>
              <a:t>LoveLine</a:t>
            </a:r>
            <a:r>
              <a:rPr lang="ko-KR" altLang="en-US" dirty="0"/>
              <a:t>팀의 팀장 노현석입니다</a:t>
            </a:r>
            <a:r>
              <a:rPr lang="en-US" altLang="ko-KR" dirty="0"/>
              <a:t>. </a:t>
            </a:r>
            <a:r>
              <a:rPr lang="ko-KR" altLang="en-US" dirty="0"/>
              <a:t>저희 팀의 최종 발표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3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저희 팀의 서비스를 소개해드리겠습니다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프로젝트는 웹에 최적화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사이트에 입장하게 되면 저희 </a:t>
            </a:r>
            <a:r>
              <a:rPr lang="en-US" altLang="ko-KR" dirty="0" err="1"/>
              <a:t>LoveLine</a:t>
            </a:r>
            <a:r>
              <a:rPr lang="ko-KR" altLang="en-US" dirty="0"/>
              <a:t>에 대한 소개가 이루어 집니다</a:t>
            </a:r>
            <a:r>
              <a:rPr lang="en-US" altLang="ko-KR" dirty="0"/>
              <a:t>. </a:t>
            </a:r>
            <a:r>
              <a:rPr lang="ko-KR" altLang="en-US" dirty="0"/>
              <a:t>이렇게 소개페이지를 지나면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9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ko-KR" altLang="en-US" dirty="0" err="1"/>
              <a:t>메인페이지가</a:t>
            </a:r>
            <a:r>
              <a:rPr lang="ko-KR" altLang="en-US" dirty="0"/>
              <a:t> 나오게 됩니다</a:t>
            </a:r>
            <a:r>
              <a:rPr lang="en-US" altLang="ko-KR" dirty="0"/>
              <a:t>. </a:t>
            </a:r>
            <a:r>
              <a:rPr lang="ko-KR" altLang="en-US" dirty="0"/>
              <a:t>왼쪽에는 </a:t>
            </a:r>
            <a:r>
              <a:rPr lang="ko-KR" altLang="en-US" dirty="0" err="1"/>
              <a:t>코스생성하는데</a:t>
            </a:r>
            <a:r>
              <a:rPr lang="ko-KR" altLang="en-US" dirty="0"/>
              <a:t> 약간의 도움을 주기위한 설명이 있고</a:t>
            </a:r>
            <a:endParaRPr lang="en-US" altLang="ko-KR" dirty="0"/>
          </a:p>
          <a:p>
            <a:r>
              <a:rPr lang="ko-KR" altLang="en-US" dirty="0"/>
              <a:t>오른쪽에는 지역구 별로 명소나</a:t>
            </a:r>
            <a:r>
              <a:rPr lang="en-US" altLang="ko-KR" dirty="0"/>
              <a:t>, </a:t>
            </a:r>
            <a:r>
              <a:rPr lang="ko-KR" altLang="en-US" dirty="0"/>
              <a:t>음식을 간단하게 소개하고 있습니다</a:t>
            </a:r>
            <a:r>
              <a:rPr lang="en-US" altLang="ko-KR" dirty="0"/>
              <a:t>. 1</a:t>
            </a:r>
            <a:r>
              <a:rPr lang="ko-KR" altLang="en-US" dirty="0"/>
              <a:t>번을 눌러보면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 이번에는 오른쪽에 </a:t>
            </a:r>
            <a:r>
              <a:rPr lang="en-US" altLang="ko-KR" dirty="0"/>
              <a:t>2</a:t>
            </a:r>
            <a:r>
              <a:rPr lang="ko-KR" altLang="en-US" dirty="0"/>
              <a:t>번을 눌러보겠습니다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숫자 마커에 마우스를 올리게 되면 그에 따른 구역의 설명이 나오게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뒤로 누름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59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지역구에 마우스를 올리게 되면 다음과 같이 간단한 설명이 나오게 되고 지역구를 누르게 되면 그 지역에서 코스를 생성하게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아래의 시작하기 버튼을 이용해 코스 생성을 시작할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50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제공하는 데이트 코스를 만들거나 추천을 받을 수 있는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사항은 시연영상을 통해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55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커뮤니티 입니다</a:t>
            </a:r>
            <a:r>
              <a:rPr lang="en-US" altLang="ko-KR" dirty="0"/>
              <a:t>. </a:t>
            </a:r>
            <a:r>
              <a:rPr lang="ko-KR" altLang="en-US" dirty="0"/>
              <a:t>저희는 자신이 만든 코스를 추천하거나 평가를 통해 소통을 하고</a:t>
            </a:r>
            <a:endParaRPr lang="en-US" altLang="ko-KR" dirty="0"/>
          </a:p>
          <a:p>
            <a:r>
              <a:rPr lang="ko-KR" altLang="en-US" dirty="0"/>
              <a:t>연애에 대한 조언이나 가벼운 만남을 주선할 수 있는 만남게시판을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9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당신의 성공적인 데이트를 위한 지침서 </a:t>
            </a:r>
            <a:r>
              <a:rPr lang="en-US" altLang="ko-KR" dirty="0" err="1"/>
              <a:t>LoveLine</a:t>
            </a:r>
            <a:r>
              <a:rPr lang="ko-KR" altLang="en-US" dirty="0"/>
              <a:t>이었습니다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5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발표순서는 간단하게 저희가 프로젝트를 기획하게 된 의도부터 제공서비스 순으로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1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저희의 프로젝트 기획의도는 </a:t>
            </a:r>
            <a:r>
              <a:rPr lang="ko-KR" altLang="en-US" dirty="0" err="1"/>
              <a:t>아시다</a:t>
            </a:r>
            <a:r>
              <a:rPr lang="ko-KR" altLang="en-US" dirty="0"/>
              <a:t> </a:t>
            </a:r>
            <a:r>
              <a:rPr lang="ko-KR" altLang="en-US" dirty="0" err="1"/>
              <a:t>시피</a:t>
            </a:r>
            <a:r>
              <a:rPr lang="ko-KR" altLang="en-US" dirty="0"/>
              <a:t> 매번 반복되는 데이트 코스 짜는 스트레스로부터 해방이었습니다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간편한 </a:t>
            </a:r>
            <a:r>
              <a:rPr lang="en-US" altLang="ko-KR" dirty="0"/>
              <a:t>UI</a:t>
            </a:r>
            <a:r>
              <a:rPr lang="ko-KR" altLang="en-US" dirty="0"/>
              <a:t>로 쉽고 간편하게 데이트 코스를 만들 수 있고 빅데이터를 이용한 데이트 코스 추천 서비스를 제공하려고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8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 </a:t>
            </a:r>
            <a:r>
              <a:rPr lang="ko-KR" altLang="en-US" dirty="0" err="1"/>
              <a:t>개발과정입니다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첫주에</a:t>
            </a:r>
            <a:r>
              <a:rPr lang="ko-KR" altLang="en-US" dirty="0"/>
              <a:t> 빅데이터를 이용한 어떤 서비스를 제공할지 계획하였고</a:t>
            </a:r>
            <a:r>
              <a:rPr lang="en-US" altLang="ko-KR" dirty="0"/>
              <a:t>, </a:t>
            </a:r>
            <a:r>
              <a:rPr lang="ko-KR" altLang="en-US" dirty="0"/>
              <a:t>아이디어가 정해진 이후에는 타당성과 이 프로젝트를 개발하는데 필요한 데이터를 얻기 위한 데이터 조사를 하였습니다</a:t>
            </a:r>
            <a:r>
              <a:rPr lang="en-US" altLang="ko-KR" dirty="0"/>
              <a:t>. </a:t>
            </a:r>
            <a:r>
              <a:rPr lang="ko-KR" altLang="en-US" dirty="0"/>
              <a:t>그 후 기능과 모델링을 하였고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en-US" altLang="ko-KR" dirty="0"/>
              <a:t>Backend</a:t>
            </a:r>
            <a:r>
              <a:rPr lang="ko-KR" altLang="en-US" dirty="0"/>
              <a:t>와 </a:t>
            </a:r>
            <a:r>
              <a:rPr lang="en-US" altLang="ko-KR" dirty="0"/>
              <a:t>Frontend</a:t>
            </a:r>
            <a:r>
              <a:rPr lang="ko-KR" altLang="en-US" dirty="0"/>
              <a:t>를 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5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이제는 다들 </a:t>
            </a:r>
            <a:r>
              <a:rPr lang="ko-KR" altLang="en-US" dirty="0" err="1"/>
              <a:t>아시다</a:t>
            </a:r>
            <a:r>
              <a:rPr lang="ko-KR" altLang="en-US" dirty="0"/>
              <a:t> </a:t>
            </a:r>
            <a:r>
              <a:rPr lang="ko-KR" altLang="en-US" dirty="0" err="1"/>
              <a:t>시피</a:t>
            </a:r>
            <a:r>
              <a:rPr lang="ko-KR" altLang="en-US" dirty="0"/>
              <a:t> 이 프로젝트를 담당하게 된 연애마스터들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프론트 엔드에 노현석 강동훈 강병국 </a:t>
            </a:r>
            <a:r>
              <a:rPr lang="ko-KR" altLang="en-US" dirty="0" err="1"/>
              <a:t>이창완님이</a:t>
            </a:r>
            <a:r>
              <a:rPr lang="ko-KR" altLang="en-US" dirty="0"/>
              <a:t> 수고해 주셨고</a:t>
            </a:r>
            <a:endParaRPr lang="en-US" altLang="ko-KR" dirty="0"/>
          </a:p>
          <a:p>
            <a:r>
              <a:rPr lang="ko-KR" altLang="en-US" dirty="0" err="1"/>
              <a:t>백엔드에</a:t>
            </a:r>
            <a:r>
              <a:rPr lang="ko-KR" altLang="en-US" dirty="0"/>
              <a:t> </a:t>
            </a:r>
            <a:r>
              <a:rPr lang="ko-KR" altLang="en-US" dirty="0" err="1"/>
              <a:t>배용균</a:t>
            </a:r>
            <a:r>
              <a:rPr lang="ko-KR" altLang="en-US" dirty="0"/>
              <a:t> </a:t>
            </a:r>
            <a:r>
              <a:rPr lang="ko-KR" altLang="en-US" dirty="0" err="1"/>
              <a:t>이창완님이</a:t>
            </a:r>
            <a:r>
              <a:rPr lang="ko-KR" altLang="en-US" dirty="0"/>
              <a:t> </a:t>
            </a:r>
            <a:r>
              <a:rPr lang="ko-KR" altLang="en-US" dirty="0" err="1"/>
              <a:t>수고해주셨습니다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5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이번 프로젝트를 개발하는데 사용한 </a:t>
            </a:r>
            <a:r>
              <a:rPr lang="ko-KR" altLang="en-US" dirty="0" err="1"/>
              <a:t>기술스택입니다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백엔드로</a:t>
            </a:r>
            <a:r>
              <a:rPr lang="ko-KR" altLang="en-US" dirty="0"/>
              <a:t> 장고 프론트 엔드로 뷰를 이용하였고</a:t>
            </a:r>
            <a:r>
              <a:rPr lang="en-US" altLang="ko-KR" dirty="0"/>
              <a:t>, </a:t>
            </a:r>
            <a:r>
              <a:rPr lang="ko-KR" altLang="en-US" dirty="0"/>
              <a:t>빅데이터를 분석하기 위해 </a:t>
            </a:r>
            <a:r>
              <a:rPr lang="ko-KR" altLang="en-US" dirty="0" err="1"/>
              <a:t>판다스와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등을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35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</a:t>
            </a:r>
            <a:r>
              <a:rPr lang="en-US" altLang="ko-KR" dirty="0"/>
              <a:t>ERD</a:t>
            </a:r>
            <a:r>
              <a:rPr lang="ko-KR" altLang="en-US" dirty="0"/>
              <a:t>와 </a:t>
            </a:r>
            <a:r>
              <a:rPr lang="en-US" altLang="ko-KR" dirty="0"/>
              <a:t>REST-API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1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프로젝트의 </a:t>
            </a:r>
            <a:r>
              <a:rPr lang="en-US" altLang="ko-KR" dirty="0"/>
              <a:t>ERD</a:t>
            </a:r>
            <a:r>
              <a:rPr lang="ko-KR" altLang="en-US" dirty="0"/>
              <a:t>와 </a:t>
            </a:r>
            <a:r>
              <a:rPr lang="en-US" altLang="ko-KR" dirty="0"/>
              <a:t>REST-API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1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1" y="5197761"/>
            <a:ext cx="136376" cy="403469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0232" y="0"/>
            <a:ext cx="2346960" cy="304271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296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861" indent="-342861" algn="l" defTabSz="914296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865" indent="-285717" algn="l" defTabSz="914296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287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018" indent="-228574" algn="l" defTabSz="914296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166" indent="-228574" algn="l" defTabSz="914296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301813" y="252951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60624" y="1993404"/>
            <a:ext cx="6022752" cy="187742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36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성공적인</a:t>
            </a:r>
            <a:r>
              <a:rPr lang="en-US" altLang="ko-KR" sz="36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en-US" altLang="ko-KR" sz="4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4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데이트</a:t>
            </a:r>
            <a:r>
              <a:rPr lang="en-US" altLang="ko-KR" sz="4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36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3600" b="1" spc="-15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방법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560624" y="1124746"/>
            <a:ext cx="6022752" cy="720081"/>
            <a:chOff x="1560624" y="947187"/>
            <a:chExt cx="6022752" cy="720081"/>
          </a:xfrm>
        </p:grpSpPr>
        <p:grpSp>
          <p:nvGrpSpPr>
            <p:cNvPr id="9" name="그룹 8"/>
            <p:cNvGrpSpPr/>
            <p:nvPr/>
          </p:nvGrpSpPr>
          <p:grpSpPr>
            <a:xfrm>
              <a:off x="4226249" y="947187"/>
              <a:ext cx="720081" cy="720081"/>
              <a:chOff x="2555776" y="553244"/>
              <a:chExt cx="1008112" cy="1008112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4" name="타원 3"/>
              <p:cNvSpPr/>
              <p:nvPr/>
            </p:nvSpPr>
            <p:spPr>
              <a:xfrm>
                <a:off x="2987824" y="553244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987824" y="1417340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2555776" y="985292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419872" y="985292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 rot="1800000">
                <a:off x="3203674" y="611127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 rot="1800000">
                <a:off x="2771626" y="1359457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 rot="1800000">
                <a:off x="2613485" y="769268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 rot="1800000">
                <a:off x="3361815" y="1201316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3600000">
                <a:off x="3361989" y="769269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3600000">
                <a:off x="2613659" y="1201317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3600000">
                <a:off x="2771800" y="611128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rot="3600000">
                <a:off x="3203848" y="1359458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60624" y="1129308"/>
              <a:ext cx="6022752" cy="400099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000" spc="-150" dirty="0">
                  <a:gradFill>
                    <a:gsLst>
                      <a:gs pos="0">
                        <a:schemeClr val="tx1">
                          <a:lumMod val="40000"/>
                          <a:lumOff val="60000"/>
                        </a:schemeClr>
                      </a:gs>
                      <a:gs pos="100000">
                        <a:schemeClr val="tx1">
                          <a:lumMod val="40000"/>
                          <a:lumOff val="60000"/>
                        </a:schemeClr>
                      </a:gs>
                    </a:gsLst>
                    <a:lin ang="5400000" scaled="0"/>
                  </a:gra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❤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6" name="직선 화살표 연결선 85"/>
          <p:cNvCxnSpPr/>
          <p:nvPr/>
        </p:nvCxnSpPr>
        <p:spPr>
          <a:xfrm>
            <a:off x="1763688" y="284262"/>
            <a:ext cx="1440160" cy="1046222"/>
          </a:xfrm>
          <a:prstGeom prst="straightConnector1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6012160" y="1484786"/>
            <a:ext cx="1440160" cy="1046222"/>
          </a:xfrm>
          <a:prstGeom prst="straightConnector1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B984EB3B-73D3-41AE-AF60-0A060EED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21720" y="21779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77CB22-90A4-426E-86D4-7084B106B81D}"/>
              </a:ext>
            </a:extLst>
          </p:cNvPr>
          <p:cNvSpPr/>
          <p:nvPr/>
        </p:nvSpPr>
        <p:spPr>
          <a:xfrm>
            <a:off x="715996" y="871726"/>
            <a:ext cx="1510051" cy="53378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BFBF"/>
                </a:solidFill>
              </a:rPr>
              <a:t>소개</a:t>
            </a:r>
            <a:r>
              <a:rPr lang="en-US" altLang="ko-KR" sz="1050" i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AE82C-40FF-4477-8258-671B489F5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8" y="1566515"/>
            <a:ext cx="6022752" cy="2920408"/>
          </a:xfrm>
          <a:prstGeom prst="rect">
            <a:avLst/>
          </a:prstGeom>
          <a:ln w="19050"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8DC2A1-DDBF-4330-91F8-3F274731FE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3616" y="1566000"/>
            <a:ext cx="6022800" cy="2919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D16DB6-CBCC-4A3F-8D41-38F84D261F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16" y="1566000"/>
            <a:ext cx="6022800" cy="2919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722DD3-8E92-4F10-AABF-BD8EE0555EF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93616" y="1566000"/>
            <a:ext cx="6022800" cy="29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7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52022" y="28601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77CB22-90A4-426E-86D4-7084B106B81D}"/>
              </a:ext>
            </a:extLst>
          </p:cNvPr>
          <p:cNvSpPr/>
          <p:nvPr/>
        </p:nvSpPr>
        <p:spPr>
          <a:xfrm>
            <a:off x="715996" y="871726"/>
            <a:ext cx="1510051" cy="53378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BFBF"/>
                </a:solidFill>
              </a:rPr>
              <a:t>메인페이지</a:t>
            </a:r>
            <a:r>
              <a:rPr lang="en-US" altLang="ko-KR" sz="1050" i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88F966-CA3E-4406-9DC1-8DCC4E20F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978" y="1489348"/>
            <a:ext cx="6016043" cy="2926203"/>
          </a:xfrm>
          <a:prstGeom prst="rect">
            <a:avLst/>
          </a:prstGeom>
        </p:spPr>
      </p:pic>
      <p:sp>
        <p:nvSpPr>
          <p:cNvPr id="7" name="타원 6">
            <a:hlinkClick r:id="rId5" action="ppaction://hlinksldjump"/>
            <a:extLst>
              <a:ext uri="{FF2B5EF4-FFF2-40B4-BE49-F238E27FC236}">
                <a16:creationId xmlns:a16="http://schemas.microsoft.com/office/drawing/2014/main" id="{2F230C98-DED3-4C0F-8A33-CA8C7E05DFF3}"/>
              </a:ext>
            </a:extLst>
          </p:cNvPr>
          <p:cNvSpPr/>
          <p:nvPr/>
        </p:nvSpPr>
        <p:spPr>
          <a:xfrm>
            <a:off x="868593" y="2498242"/>
            <a:ext cx="370909" cy="370909"/>
          </a:xfrm>
          <a:prstGeom prst="ellipse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1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9" name="타원 8">
            <a:hlinkClick r:id="rId6" action="ppaction://hlinksldjump"/>
            <a:extLst>
              <a:ext uri="{FF2B5EF4-FFF2-40B4-BE49-F238E27FC236}">
                <a16:creationId xmlns:a16="http://schemas.microsoft.com/office/drawing/2014/main" id="{42B45C94-7441-4DD9-9B01-2AA4E6D474A2}"/>
              </a:ext>
            </a:extLst>
          </p:cNvPr>
          <p:cNvSpPr/>
          <p:nvPr/>
        </p:nvSpPr>
        <p:spPr>
          <a:xfrm>
            <a:off x="7904497" y="2486592"/>
            <a:ext cx="370908" cy="370908"/>
          </a:xfrm>
          <a:prstGeom prst="ellipse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2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52022" y="28601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7408B5B6-A331-48CE-B1F5-C7A21D46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98" y="1060535"/>
            <a:ext cx="7200000" cy="3522778"/>
          </a:xfrm>
          <a:prstGeom prst="rect">
            <a:avLst/>
          </a:prstGeom>
        </p:spPr>
      </p:pic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5177BE6B-169E-416B-90C5-BB988E4289AD}"/>
              </a:ext>
            </a:extLst>
          </p:cNvPr>
          <p:cNvSpPr/>
          <p:nvPr/>
        </p:nvSpPr>
        <p:spPr>
          <a:xfrm>
            <a:off x="6444208" y="4681121"/>
            <a:ext cx="792088" cy="456246"/>
          </a:xfrm>
          <a:prstGeom prst="leftArrow">
            <a:avLst/>
          </a:prstGeom>
          <a:noFill/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/>
                </a:solidFill>
                <a:hlinkClick r:id="rId5" action="ppaction://hlinksldjump"/>
              </a:rPr>
              <a:t>뒤로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2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52022" y="28601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77CB22-90A4-426E-86D4-7084B106B81D}"/>
              </a:ext>
            </a:extLst>
          </p:cNvPr>
          <p:cNvSpPr/>
          <p:nvPr/>
        </p:nvSpPr>
        <p:spPr>
          <a:xfrm>
            <a:off x="715996" y="871726"/>
            <a:ext cx="1510051" cy="53378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i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D698A081-E0C4-46F8-81D4-00BC15F4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30" y="1210558"/>
            <a:ext cx="6298136" cy="33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52022" y="28601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D7B45D-6FF7-4DC7-A763-D3370794B94C}"/>
              </a:ext>
            </a:extLst>
          </p:cNvPr>
          <p:cNvSpPr/>
          <p:nvPr/>
        </p:nvSpPr>
        <p:spPr>
          <a:xfrm>
            <a:off x="715996" y="871726"/>
            <a:ext cx="1510051" cy="53378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BFBF"/>
                </a:solidFill>
              </a:rPr>
              <a:t>코스 만들기</a:t>
            </a:r>
            <a:r>
              <a:rPr lang="en-US" altLang="ko-KR" sz="1050" i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F01CD1ED-E5E4-4AD9-A15C-50C85260D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73" y="1290385"/>
            <a:ext cx="7200000" cy="33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52022" y="28601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 서비스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D7B45D-6FF7-4DC7-A763-D3370794B94C}"/>
              </a:ext>
            </a:extLst>
          </p:cNvPr>
          <p:cNvSpPr/>
          <p:nvPr/>
        </p:nvSpPr>
        <p:spPr>
          <a:xfrm>
            <a:off x="715996" y="871726"/>
            <a:ext cx="1510051" cy="533786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BFBF"/>
                </a:solidFill>
              </a:rPr>
              <a:t>커뮤니티</a:t>
            </a:r>
            <a:endParaRPr lang="en-US" altLang="ko-KR" sz="1050" i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534923-2317-4C60-8C0D-3852D00E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40000"/>
            <a:ext cx="6015600" cy="2920073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FD47E2-73AC-4249-B209-DE32993394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60000" y="1440000"/>
            <a:ext cx="6015600" cy="29196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5F7FA-0260-45CB-8142-C69F6D9FFE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00000" y="1440000"/>
            <a:ext cx="6015600" cy="29196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DC8C56-E600-4A1C-8F80-386C65510A9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40000" y="1440000"/>
            <a:ext cx="6015600" cy="29196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509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019" y="3661792"/>
            <a:ext cx="6022752" cy="707876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4000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4000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000" spc="-15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1560624" y="697260"/>
            <a:ext cx="6022752" cy="101565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 성공적인</a:t>
            </a:r>
            <a:r>
              <a:rPr lang="en-US" altLang="ko-KR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데이트를 위한</a:t>
            </a:r>
            <a:r>
              <a:rPr lang="ko-KR" altLang="en-US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spc="-15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지침서</a:t>
            </a:r>
          </a:p>
        </p:txBody>
      </p: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F8665633-E0FE-403D-9C13-6B760120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576" y="1777380"/>
            <a:ext cx="3761637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4261450" y="3649588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70093" y="553244"/>
            <a:ext cx="11192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2000" spc="30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en-US" altLang="ko-KR" sz="2000" spc="3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평행 사변형 86"/>
          <p:cNvSpPr/>
          <p:nvPr/>
        </p:nvSpPr>
        <p:spPr>
          <a:xfrm>
            <a:off x="556742" y="1228810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평행 사변형 90"/>
          <p:cNvSpPr/>
          <p:nvPr/>
        </p:nvSpPr>
        <p:spPr>
          <a:xfrm>
            <a:off x="556742" y="1747704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평행 사변형 91"/>
          <p:cNvSpPr/>
          <p:nvPr/>
        </p:nvSpPr>
        <p:spPr>
          <a:xfrm>
            <a:off x="556742" y="2266598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평행 사변형 92"/>
          <p:cNvSpPr/>
          <p:nvPr/>
        </p:nvSpPr>
        <p:spPr>
          <a:xfrm>
            <a:off x="556742" y="2785492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Picture 3" descr="C:\Users\madeit-top1\Documents\PPT\[32] Angrymomo_pink lovery\Skinny-Couple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3" y="1735196"/>
            <a:ext cx="2778488" cy="2778488"/>
          </a:xfrm>
          <a:prstGeom prst="rect">
            <a:avLst/>
          </a:prstGeom>
          <a:noFill/>
          <a:effectLst>
            <a:outerShdw blurRad="76200" dist="50800" dir="15300000" sy="23000" kx="1200000" algn="br" rotWithShape="0">
              <a:prstClr val="black">
                <a:alpha val="1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1126829" y="1216969"/>
            <a:ext cx="2359074" cy="37225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  기획   의도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11560" y="1161058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11560" y="1665317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11560" y="2188220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11560" y="2692479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26829" y="1735863"/>
            <a:ext cx="2359074" cy="37225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  소개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126829" y="2256211"/>
            <a:ext cx="2359074" cy="37225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  개발   과정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26828" y="2775105"/>
            <a:ext cx="3092630" cy="38841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   연애를   책임질   연애 마스터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556742" y="561160"/>
            <a:ext cx="8047706" cy="31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117B0888-BAF5-4AB6-AA69-42DF8ABCB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702BE438-A74F-4344-8302-FA5EB866B5EE}"/>
              </a:ext>
            </a:extLst>
          </p:cNvPr>
          <p:cNvSpPr/>
          <p:nvPr/>
        </p:nvSpPr>
        <p:spPr>
          <a:xfrm>
            <a:off x="556742" y="3312294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0E8FC8-99AE-4C96-B2E0-DAC88052601B}"/>
              </a:ext>
            </a:extLst>
          </p:cNvPr>
          <p:cNvSpPr/>
          <p:nvPr/>
        </p:nvSpPr>
        <p:spPr>
          <a:xfrm>
            <a:off x="611560" y="3219281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66CD4-E2CE-48C0-AFA8-23DA3D4F0D49}"/>
              </a:ext>
            </a:extLst>
          </p:cNvPr>
          <p:cNvSpPr txBox="1"/>
          <p:nvPr/>
        </p:nvSpPr>
        <p:spPr>
          <a:xfrm>
            <a:off x="1126829" y="3301907"/>
            <a:ext cx="2359074" cy="37225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1400" b="1" spc="-150" dirty="0" err="1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기술스택</a:t>
            </a:r>
            <a:endParaRPr lang="ko-KR" altLang="en-US" sz="1400" b="1" spc="-150" dirty="0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BCFD7AF-8077-4BA1-BE9A-2C6E3A405F14}"/>
              </a:ext>
            </a:extLst>
          </p:cNvPr>
          <p:cNvSpPr/>
          <p:nvPr/>
        </p:nvSpPr>
        <p:spPr>
          <a:xfrm>
            <a:off x="556742" y="3816350"/>
            <a:ext cx="3439194" cy="34857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56E7CC-3B00-4E9B-AABA-3B95E24A6502}"/>
              </a:ext>
            </a:extLst>
          </p:cNvPr>
          <p:cNvSpPr/>
          <p:nvPr/>
        </p:nvSpPr>
        <p:spPr>
          <a:xfrm>
            <a:off x="611560" y="3723337"/>
            <a:ext cx="434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-150" dirty="0">
                <a:solidFill>
                  <a:schemeClr val="tx1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3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FC892-C9B0-4510-B53D-F6CD47E93359}"/>
              </a:ext>
            </a:extLst>
          </p:cNvPr>
          <p:cNvSpPr txBox="1"/>
          <p:nvPr/>
        </p:nvSpPr>
        <p:spPr>
          <a:xfrm>
            <a:off x="1126829" y="3805963"/>
            <a:ext cx="2359074" cy="652329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   &amp;   REST</a:t>
            </a: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sz="1400" b="1" spc="-150" dirty="0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b="1" spc="-150" dirty="0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DA4391-6E07-4FF5-A02F-0A80B002501A}"/>
              </a:ext>
            </a:extLst>
          </p:cNvPr>
          <p:cNvGrpSpPr/>
          <p:nvPr/>
        </p:nvGrpSpPr>
        <p:grpSpPr>
          <a:xfrm>
            <a:off x="556742" y="4227393"/>
            <a:ext cx="3439194" cy="646331"/>
            <a:chOff x="556742" y="4227393"/>
            <a:chExt cx="3439194" cy="646331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40FD3421-CB73-485A-8BFF-CCEBC8A3EE13}"/>
                </a:ext>
              </a:extLst>
            </p:cNvPr>
            <p:cNvSpPr/>
            <p:nvPr/>
          </p:nvSpPr>
          <p:spPr>
            <a:xfrm>
              <a:off x="556742" y="4320406"/>
              <a:ext cx="3439194" cy="34857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EFB9DC-FB17-42CA-B2F9-A5E8976CA803}"/>
                </a:ext>
              </a:extLst>
            </p:cNvPr>
            <p:cNvSpPr/>
            <p:nvPr/>
          </p:nvSpPr>
          <p:spPr>
            <a:xfrm>
              <a:off x="611560" y="4227393"/>
              <a:ext cx="43473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spc="-15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endParaRPr lang="ko-KR" altLang="en-US" sz="3600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003592-6B04-4FA1-9EB1-9F42B00F7079}"/>
                </a:ext>
              </a:extLst>
            </p:cNvPr>
            <p:cNvSpPr txBox="1"/>
            <p:nvPr/>
          </p:nvSpPr>
          <p:spPr>
            <a:xfrm>
              <a:off x="1126829" y="4310019"/>
              <a:ext cx="2359074" cy="372252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ko-KR" altLang="en-US" sz="1400" b="1" spc="-150" dirty="0"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제공 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3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기획의도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-532730" y="3287938"/>
            <a:ext cx="6157736" cy="92332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데이트 코스를 짜기 위한</a:t>
            </a:r>
            <a:endParaRPr lang="en-US" altLang="ko-KR" b="1" spc="-10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en-US" altLang="ko-KR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/>
            </a:r>
            <a:br>
              <a:rPr lang="en-US" altLang="ko-KR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</a:br>
            <a:r>
              <a:rPr lang="ko-KR" altLang="en-US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이상의 스트레스도 그만</a:t>
            </a:r>
            <a:r>
              <a:rPr lang="en-US" altLang="ko-KR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b="1" spc="-10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13741" y="1040672"/>
            <a:ext cx="4963390" cy="156965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?? : </a:t>
            </a: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오늘 </a:t>
            </a:r>
            <a:r>
              <a:rPr lang="ko-KR" altLang="en-US" sz="1600" b="1" spc="-100" dirty="0" err="1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어디갈까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? : </a:t>
            </a: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나는 어디든지 좋아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?? : </a:t>
            </a: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그럼 여긴 어때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!?</a:t>
            </a:r>
          </a:p>
          <a:p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? : </a:t>
            </a: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거긴 좀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.. </a:t>
            </a:r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별로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..</a:t>
            </a:r>
          </a:p>
          <a:p>
            <a:pPr algn="ctr"/>
            <a:endParaRPr lang="en-US" altLang="ko-KR" sz="1600" b="1" spc="-10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이상 머리 아픈 대화는 그만</a:t>
            </a:r>
            <a:r>
              <a:rPr lang="en-US" altLang="ko-KR" sz="1600" b="1" spc="-10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sz="1600" b="1" spc="-100" dirty="0">
              <a:gradFill>
                <a:gsLst>
                  <a:gs pos="0">
                    <a:schemeClr val="tx1">
                      <a:lumMod val="40000"/>
                      <a:lumOff val="60000"/>
                    </a:schemeClr>
                  </a:gs>
                  <a:gs pos="100000">
                    <a:schemeClr val="tx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9" name="직선 화살표 연결선 48"/>
          <p:cNvCxnSpPr>
            <a:cxnSpLocks/>
          </p:cNvCxnSpPr>
          <p:nvPr/>
        </p:nvCxnSpPr>
        <p:spPr>
          <a:xfrm flipH="1">
            <a:off x="4141907" y="1849387"/>
            <a:ext cx="803093" cy="0"/>
          </a:xfrm>
          <a:prstGeom prst="straightConnector1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EF86F036-1C09-489D-9945-A392651C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pic>
        <p:nvPicPr>
          <p:cNvPr id="1026" name="Picture 2" descr="절망적 인, 사고, 스트레스, 두통, 우울, 슬픈, 상, 슬픔, 불만족">
            <a:extLst>
              <a:ext uri="{FF2B5EF4-FFF2-40B4-BE49-F238E27FC236}">
                <a16:creationId xmlns:a16="http://schemas.microsoft.com/office/drawing/2014/main" id="{42D8615C-CDC8-400A-91EE-C5FFAA328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06" y="3035471"/>
            <a:ext cx="2214868" cy="15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F58D23E-C949-42A3-AF6B-584C6ACC6249}"/>
              </a:ext>
            </a:extLst>
          </p:cNvPr>
          <p:cNvCxnSpPr>
            <a:cxnSpLocks/>
          </p:cNvCxnSpPr>
          <p:nvPr/>
        </p:nvCxnSpPr>
        <p:spPr>
          <a:xfrm flipH="1">
            <a:off x="4121449" y="3721596"/>
            <a:ext cx="803093" cy="0"/>
          </a:xfrm>
          <a:prstGeom prst="straightConnector1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벗어나고 싶은 것은 생존이 아니라 고뇌이다">
            <a:extLst>
              <a:ext uri="{FF2B5EF4-FFF2-40B4-BE49-F238E27FC236}">
                <a16:creationId xmlns:a16="http://schemas.microsoft.com/office/drawing/2014/main" id="{2FB6FEE8-16F3-4B8A-ACE4-F450857D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50" y="1187674"/>
            <a:ext cx="2020481" cy="132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898795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49504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93262" y="468523"/>
            <a:ext cx="6687048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1969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EF86F036-1C09-489D-9945-A392651C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2372" cy="45624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8A895C-337F-49FC-B130-D67D8701C4F9}"/>
              </a:ext>
            </a:extLst>
          </p:cNvPr>
          <p:cNvSpPr/>
          <p:nvPr/>
        </p:nvSpPr>
        <p:spPr>
          <a:xfrm>
            <a:off x="1110659" y="1785626"/>
            <a:ext cx="1057378" cy="952337"/>
          </a:xfrm>
          <a:prstGeom prst="ellipse">
            <a:avLst/>
          </a:prstGeom>
          <a:solidFill>
            <a:srgbClr val="FF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867216-B097-4DE2-8E30-4BD2902E859E}"/>
              </a:ext>
            </a:extLst>
          </p:cNvPr>
          <p:cNvSpPr/>
          <p:nvPr/>
        </p:nvSpPr>
        <p:spPr>
          <a:xfrm>
            <a:off x="2406226" y="2628763"/>
            <a:ext cx="1057378" cy="952337"/>
          </a:xfrm>
          <a:prstGeom prst="ellipse">
            <a:avLst/>
          </a:prstGeom>
          <a:solidFill>
            <a:srgbClr val="FF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3E1EFE4-2E93-4DF7-8BDE-7878A519B1BF}"/>
              </a:ext>
            </a:extLst>
          </p:cNvPr>
          <p:cNvSpPr/>
          <p:nvPr/>
        </p:nvSpPr>
        <p:spPr>
          <a:xfrm>
            <a:off x="4839221" y="2180482"/>
            <a:ext cx="1057378" cy="952337"/>
          </a:xfrm>
          <a:prstGeom prst="ellipse">
            <a:avLst/>
          </a:prstGeom>
          <a:solidFill>
            <a:srgbClr val="FF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E44573-883E-4462-BFF7-B60B000C06B5}"/>
              </a:ext>
            </a:extLst>
          </p:cNvPr>
          <p:cNvGrpSpPr/>
          <p:nvPr/>
        </p:nvGrpSpPr>
        <p:grpSpPr>
          <a:xfrm>
            <a:off x="848253" y="2306090"/>
            <a:ext cx="4097605" cy="792088"/>
            <a:chOff x="1115616" y="2246795"/>
            <a:chExt cx="3690546" cy="792088"/>
          </a:xfrm>
        </p:grpSpPr>
        <p:sp>
          <p:nvSpPr>
            <p:cNvPr id="7" name="순서도: 수동 입력 6">
              <a:extLst>
                <a:ext uri="{FF2B5EF4-FFF2-40B4-BE49-F238E27FC236}">
                  <a16:creationId xmlns:a16="http://schemas.microsoft.com/office/drawing/2014/main" id="{23371DFC-9A89-468C-A2FC-FF5937767BB1}"/>
                </a:ext>
              </a:extLst>
            </p:cNvPr>
            <p:cNvSpPr/>
            <p:nvPr/>
          </p:nvSpPr>
          <p:spPr>
            <a:xfrm rot="5400000">
              <a:off x="2564845" y="797566"/>
              <a:ext cx="792088" cy="3690546"/>
            </a:xfrm>
            <a:prstGeom prst="flowChartManualInput">
              <a:avLst/>
            </a:prstGeom>
            <a:solidFill>
              <a:srgbClr val="F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27E57A-ACCF-4766-99F1-83FE87045B2F}"/>
                </a:ext>
              </a:extLst>
            </p:cNvPr>
            <p:cNvSpPr txBox="1"/>
            <p:nvPr/>
          </p:nvSpPr>
          <p:spPr>
            <a:xfrm>
              <a:off x="1366144" y="2425452"/>
              <a:ext cx="952337" cy="461655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400" b="1" spc="-150" dirty="0" err="1">
                  <a:solidFill>
                    <a:srgbClr val="85858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완타치</a:t>
              </a:r>
              <a:endParaRPr lang="ko-KR" altLang="en-US" sz="2400" b="1" spc="-150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0DA217-133A-46F5-B30F-06A883ED5D76}"/>
                </a:ext>
              </a:extLst>
            </p:cNvPr>
            <p:cNvSpPr txBox="1"/>
            <p:nvPr/>
          </p:nvSpPr>
          <p:spPr>
            <a:xfrm>
              <a:off x="2483768" y="2425452"/>
              <a:ext cx="1289358" cy="461655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85858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 강냉이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55C3A5-0003-4F20-B61C-F6122E70354D}"/>
              </a:ext>
            </a:extLst>
          </p:cNvPr>
          <p:cNvSpPr txBox="1"/>
          <p:nvPr/>
        </p:nvSpPr>
        <p:spPr>
          <a:xfrm>
            <a:off x="764230" y="1199005"/>
            <a:ext cx="1553654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번의 터치로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손쉽게 코스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84B58-70DB-4BA2-B6A8-773A2752DFE6}"/>
              </a:ext>
            </a:extLst>
          </p:cNvPr>
          <p:cNvSpPr txBox="1"/>
          <p:nvPr/>
        </p:nvSpPr>
        <p:spPr>
          <a:xfrm>
            <a:off x="2000381" y="3780891"/>
            <a:ext cx="1842453" cy="73865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 </a:t>
            </a:r>
            <a:r>
              <a:rPr lang="ko-KR" altLang="en-US" sz="1400" b="1" dirty="0" err="1" smtClean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핫</a:t>
            </a:r>
            <a:r>
              <a:rPr lang="ko-KR" altLang="en-US" sz="1400" b="1" dirty="0" smtClean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 err="1" smtClean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플레이스와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이성의 마음까지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GET!</a:t>
            </a:r>
            <a:endParaRPr lang="ko-KR" altLang="en-US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2B43E96-DD54-453E-90AB-1A9B9E7A2EC8}"/>
              </a:ext>
            </a:extLst>
          </p:cNvPr>
          <p:cNvSpPr/>
          <p:nvPr/>
        </p:nvSpPr>
        <p:spPr>
          <a:xfrm>
            <a:off x="5816807" y="2988803"/>
            <a:ext cx="1057378" cy="952337"/>
          </a:xfrm>
          <a:prstGeom prst="ellipse">
            <a:avLst/>
          </a:prstGeom>
          <a:solidFill>
            <a:srgbClr val="FF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7D63E8C-3C0E-4A8D-A11E-042FF9694F2F}"/>
              </a:ext>
            </a:extLst>
          </p:cNvPr>
          <p:cNvSpPr/>
          <p:nvPr/>
        </p:nvSpPr>
        <p:spPr>
          <a:xfrm>
            <a:off x="6727087" y="2180482"/>
            <a:ext cx="1057378" cy="952337"/>
          </a:xfrm>
          <a:prstGeom prst="ellipse">
            <a:avLst/>
          </a:prstGeom>
          <a:solidFill>
            <a:srgbClr val="FFC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1104D9-8AF2-4033-813A-70574B4BC9DC}"/>
              </a:ext>
            </a:extLst>
          </p:cNvPr>
          <p:cNvGrpSpPr/>
          <p:nvPr/>
        </p:nvGrpSpPr>
        <p:grpSpPr>
          <a:xfrm>
            <a:off x="4095464" y="2689095"/>
            <a:ext cx="4097605" cy="792088"/>
            <a:chOff x="4362827" y="2629800"/>
            <a:chExt cx="3690546" cy="792088"/>
          </a:xfrm>
        </p:grpSpPr>
        <p:sp>
          <p:nvSpPr>
            <p:cNvPr id="8" name="순서도: 수동 입력 7">
              <a:extLst>
                <a:ext uri="{FF2B5EF4-FFF2-40B4-BE49-F238E27FC236}">
                  <a16:creationId xmlns:a16="http://schemas.microsoft.com/office/drawing/2014/main" id="{1CC45D1E-9895-4F4B-9D67-BD764F13BEB0}"/>
                </a:ext>
              </a:extLst>
            </p:cNvPr>
            <p:cNvSpPr/>
            <p:nvPr/>
          </p:nvSpPr>
          <p:spPr>
            <a:xfrm rot="16200000">
              <a:off x="5812056" y="1180571"/>
              <a:ext cx="792088" cy="3690546"/>
            </a:xfrm>
            <a:prstGeom prst="flowChartManualInput">
              <a:avLst/>
            </a:prstGeom>
            <a:solidFill>
              <a:srgbClr val="F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461685-3E71-4085-B158-A2742F6BC0DF}"/>
                </a:ext>
              </a:extLst>
            </p:cNvPr>
            <p:cNvSpPr txBox="1"/>
            <p:nvPr/>
          </p:nvSpPr>
          <p:spPr>
            <a:xfrm>
              <a:off x="5076056" y="2795015"/>
              <a:ext cx="1013390" cy="461655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85858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두통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E11C9D-EBA5-4B65-BCEC-C24DF6E8AC09}"/>
                </a:ext>
              </a:extLst>
            </p:cNvPr>
            <p:cNvSpPr txBox="1"/>
            <p:nvPr/>
          </p:nvSpPr>
          <p:spPr>
            <a:xfrm>
              <a:off x="6012160" y="2789193"/>
              <a:ext cx="1013390" cy="461655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85858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치통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42EFEF-284E-4573-8081-7C6521C91B47}"/>
                </a:ext>
              </a:extLst>
            </p:cNvPr>
            <p:cNvSpPr txBox="1"/>
            <p:nvPr/>
          </p:nvSpPr>
          <p:spPr>
            <a:xfrm>
              <a:off x="6942986" y="2775719"/>
              <a:ext cx="1013390" cy="461655"/>
            </a:xfrm>
            <a:prstGeom prst="rect">
              <a:avLst/>
            </a:prstGeom>
            <a:noFill/>
          </p:spPr>
          <p:txBody>
            <a:bodyPr wrap="square" lIns="91430" tIns="45715" rIns="91430" bIns="45715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rgbClr val="85858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예방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EA972BA-BD5C-4B01-BBBB-A5DC9B0D7A09}"/>
              </a:ext>
            </a:extLst>
          </p:cNvPr>
          <p:cNvSpPr txBox="1"/>
          <p:nvPr/>
        </p:nvSpPr>
        <p:spPr>
          <a:xfrm>
            <a:off x="4520662" y="1587029"/>
            <a:ext cx="1727346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데이트 코스 짜느라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머리가 아픈 당신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7B54A79-EA47-4EC1-A962-7AAD41979356}"/>
              </a:ext>
            </a:extLst>
          </p:cNvPr>
          <p:cNvSpPr txBox="1"/>
          <p:nvPr/>
        </p:nvSpPr>
        <p:spPr>
          <a:xfrm>
            <a:off x="6421296" y="1572343"/>
            <a:ext cx="1727346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사람들과 소통으로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단번에 해결</a:t>
            </a:r>
            <a:r>
              <a:rPr lang="en-US" altLang="ko-KR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A75C67-AE8B-4A9A-8351-CDABD25DA897}"/>
              </a:ext>
            </a:extLst>
          </p:cNvPr>
          <p:cNvSpPr txBox="1"/>
          <p:nvPr/>
        </p:nvSpPr>
        <p:spPr>
          <a:xfrm>
            <a:off x="5344287" y="4076972"/>
            <a:ext cx="2106650" cy="5232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올해도 </a:t>
            </a:r>
            <a:r>
              <a:rPr lang="ko-KR" altLang="en-US" sz="1400" b="1" dirty="0" err="1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솔로라는</a:t>
            </a:r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생각에</a:t>
            </a:r>
            <a:endParaRPr lang="en-US" altLang="ko-KR" sz="1400" b="1" dirty="0">
              <a:solidFill>
                <a:srgbClr val="85858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85858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이가 갈리는 당신</a:t>
            </a:r>
          </a:p>
        </p:txBody>
      </p:sp>
    </p:spTree>
    <p:extLst>
      <p:ext uri="{BB962C8B-B14F-4D97-AF65-F5344CB8AC3E}">
        <p14:creationId xmlns:p14="http://schemas.microsoft.com/office/powerpoint/2010/main" val="9220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9" grpId="0" animBg="1"/>
      <p:bldP spid="15" grpId="0"/>
      <p:bldP spid="16" grpId="0"/>
      <p:bldP spid="81" grpId="0" animBg="1"/>
      <p:bldP spid="83" grpId="0" animBg="1"/>
      <p:bldP spid="85" grpId="0"/>
      <p:bldP spid="87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개발 과정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952745-B7BE-4CE1-B10B-29C5038C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731" y="1279446"/>
            <a:ext cx="6300192" cy="315610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4FC45CD-33BA-48B6-A64E-CE980B7C601E}"/>
              </a:ext>
            </a:extLst>
          </p:cNvPr>
          <p:cNvSpPr/>
          <p:nvPr/>
        </p:nvSpPr>
        <p:spPr>
          <a:xfrm>
            <a:off x="3347864" y="2099916"/>
            <a:ext cx="523695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31B572-9F95-4181-8981-4491FA3FE049}"/>
              </a:ext>
            </a:extLst>
          </p:cNvPr>
          <p:cNvSpPr/>
          <p:nvPr/>
        </p:nvSpPr>
        <p:spPr>
          <a:xfrm>
            <a:off x="3779912" y="2358636"/>
            <a:ext cx="393459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B1D327-2777-4D9A-835A-F95E49EE98DE}"/>
              </a:ext>
            </a:extLst>
          </p:cNvPr>
          <p:cNvSpPr/>
          <p:nvPr/>
        </p:nvSpPr>
        <p:spPr>
          <a:xfrm>
            <a:off x="4067944" y="2614985"/>
            <a:ext cx="432805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291D5CD-A027-4463-9C09-1E0F51586EEB}"/>
              </a:ext>
            </a:extLst>
          </p:cNvPr>
          <p:cNvSpPr/>
          <p:nvPr/>
        </p:nvSpPr>
        <p:spPr>
          <a:xfrm>
            <a:off x="4355976" y="2868513"/>
            <a:ext cx="476086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33C8967-7FDC-429A-984E-569663F34190}"/>
              </a:ext>
            </a:extLst>
          </p:cNvPr>
          <p:cNvSpPr/>
          <p:nvPr/>
        </p:nvSpPr>
        <p:spPr>
          <a:xfrm>
            <a:off x="4743986" y="3119041"/>
            <a:ext cx="476086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E487352-F126-4F0C-994B-883521DB5E29}"/>
              </a:ext>
            </a:extLst>
          </p:cNvPr>
          <p:cNvSpPr/>
          <p:nvPr/>
        </p:nvSpPr>
        <p:spPr>
          <a:xfrm>
            <a:off x="5148064" y="3387022"/>
            <a:ext cx="476086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E44A12E-546F-4045-BD0A-ADD1051BBD8A}"/>
              </a:ext>
            </a:extLst>
          </p:cNvPr>
          <p:cNvSpPr/>
          <p:nvPr/>
        </p:nvSpPr>
        <p:spPr>
          <a:xfrm>
            <a:off x="5435364" y="3651975"/>
            <a:ext cx="1234848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3B05429-95B6-4C42-9BF9-498D4D11D49E}"/>
              </a:ext>
            </a:extLst>
          </p:cNvPr>
          <p:cNvSpPr/>
          <p:nvPr/>
        </p:nvSpPr>
        <p:spPr>
          <a:xfrm>
            <a:off x="5548608" y="3911742"/>
            <a:ext cx="1234848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18FC797-4A61-4381-B574-2394DFF910E7}"/>
              </a:ext>
            </a:extLst>
          </p:cNvPr>
          <p:cNvSpPr/>
          <p:nvPr/>
        </p:nvSpPr>
        <p:spPr>
          <a:xfrm>
            <a:off x="5553258" y="4166679"/>
            <a:ext cx="1234848" cy="196385"/>
          </a:xfrm>
          <a:prstGeom prst="rightArrow">
            <a:avLst/>
          </a:prstGeom>
          <a:solidFill>
            <a:srgbClr val="FFBFBF"/>
          </a:solidFill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#4.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 연애를 책임질 연애 마스터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D226F01-89A5-413A-81C2-36CDD835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0BF396-0447-495C-AA60-39EB2F988FCF}"/>
              </a:ext>
            </a:extLst>
          </p:cNvPr>
          <p:cNvSpPr/>
          <p:nvPr/>
        </p:nvSpPr>
        <p:spPr>
          <a:xfrm>
            <a:off x="501588" y="3263211"/>
            <a:ext cx="1393181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팀장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노현석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커뮤니티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코스 추천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코스 평가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연애 조언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983BC6-BF08-46AC-A9B1-2427359A8307}"/>
              </a:ext>
            </a:extLst>
          </p:cNvPr>
          <p:cNvSpPr/>
          <p:nvPr/>
        </p:nvSpPr>
        <p:spPr>
          <a:xfrm>
            <a:off x="660730" y="1967881"/>
            <a:ext cx="1080000" cy="108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87DE9-865F-46D3-9653-B5EBA14D0460}"/>
              </a:ext>
            </a:extLst>
          </p:cNvPr>
          <p:cNvSpPr/>
          <p:nvPr/>
        </p:nvSpPr>
        <p:spPr>
          <a:xfrm>
            <a:off x="1072215" y="1090736"/>
            <a:ext cx="274588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FrontEnd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5563F7-2A21-434D-9A6F-C29177A164D0}"/>
              </a:ext>
            </a:extLst>
          </p:cNvPr>
          <p:cNvSpPr/>
          <p:nvPr/>
        </p:nvSpPr>
        <p:spPr>
          <a:xfrm>
            <a:off x="5648247" y="1084448"/>
            <a:ext cx="274588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BackEnd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A12B1D-6A9E-4619-9D68-7FF578DE2CB9}"/>
              </a:ext>
            </a:extLst>
          </p:cNvPr>
          <p:cNvSpPr/>
          <p:nvPr/>
        </p:nvSpPr>
        <p:spPr>
          <a:xfrm>
            <a:off x="1816867" y="3259249"/>
            <a:ext cx="1563682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강동훈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이메일 인증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마이페이지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7F4776-E64E-44A9-92F7-313623D6C03F}"/>
              </a:ext>
            </a:extLst>
          </p:cNvPr>
          <p:cNvSpPr/>
          <p:nvPr/>
        </p:nvSpPr>
        <p:spPr>
          <a:xfrm>
            <a:off x="3262068" y="3263623"/>
            <a:ext cx="146923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강병국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메인 페이지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코스 생성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A2E9E-A7A9-4A6A-9266-205A91B2D4EB}"/>
              </a:ext>
            </a:extLst>
          </p:cNvPr>
          <p:cNvSpPr/>
          <p:nvPr/>
        </p:nvSpPr>
        <p:spPr>
          <a:xfrm>
            <a:off x="5406406" y="3269424"/>
            <a:ext cx="1563682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이창완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빅데이터 분석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로그아웃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이메일 인증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마이페이지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154D6F-AA3D-476B-9063-E47402CB141E}"/>
              </a:ext>
            </a:extLst>
          </p:cNvPr>
          <p:cNvSpPr/>
          <p:nvPr/>
        </p:nvSpPr>
        <p:spPr>
          <a:xfrm>
            <a:off x="7264725" y="3262285"/>
            <a:ext cx="1394267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배용균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포스트 관리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커뮤니티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33F9E7-ED7A-4CB1-9D7A-2ED6D7944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686" y="1982681"/>
            <a:ext cx="1080000" cy="1111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56E783-E26C-402C-96DB-FC8C6D941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708" y="1980040"/>
            <a:ext cx="1080000" cy="11304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E91B73-D5E3-4A24-99B5-FE9163D43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226" y="1967881"/>
            <a:ext cx="1080000" cy="1021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15E033-5CB1-4529-8A6A-575E6CC47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286" y="1967881"/>
            <a:ext cx="1047921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E34433-5186-4135-B651-76F5C5A8C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5506" l="3889" r="93889">
                        <a14:foregroundMark x1="41111" y1="23596" x2="41111" y2="23596"/>
                        <a14:foregroundMark x1="4444" y1="35955" x2="4444" y2="35955"/>
                        <a14:foregroundMark x1="93889" y1="65169" x2="93889" y2="65169"/>
                        <a14:foregroundMark x1="21667" y1="89888" x2="21667" y2="89888"/>
                        <a14:foregroundMark x1="21667" y1="59551" x2="21667" y2="59551"/>
                        <a14:foregroundMark x1="33333" y1="52809" x2="33333" y2="52809"/>
                        <a14:foregroundMark x1="56667" y1="46067" x2="56667" y2="46067"/>
                        <a14:foregroundMark x1="3889" y1="38202" x2="3889" y2="38202"/>
                        <a14:foregroundMark x1="4444" y1="94382" x2="4444" y2="94382"/>
                        <a14:foregroundMark x1="3889" y1="95506" x2="3889" y2="95506"/>
                        <a14:foregroundMark x1="3889" y1="92135" x2="3889" y2="92135"/>
                        <a14:foregroundMark x1="18889" y1="70787" x2="18889" y2="70787"/>
                        <a14:foregroundMark x1="17778" y1="69663" x2="17778" y2="69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890" y="2554502"/>
            <a:ext cx="951586" cy="4705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D6A2E7-2535-4921-A4D2-658798F1B0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5506" l="3889" r="93889">
                        <a14:foregroundMark x1="41111" y1="23596" x2="41111" y2="23596"/>
                        <a14:foregroundMark x1="4444" y1="35955" x2="4444" y2="35955"/>
                        <a14:foregroundMark x1="93889" y1="65169" x2="93889" y2="65169"/>
                        <a14:foregroundMark x1="21667" y1="89888" x2="21667" y2="89888"/>
                        <a14:foregroundMark x1="21667" y1="59551" x2="21667" y2="59551"/>
                        <a14:foregroundMark x1="33333" y1="52809" x2="33333" y2="52809"/>
                        <a14:foregroundMark x1="56667" y1="46067" x2="56667" y2="46067"/>
                        <a14:foregroundMark x1="3889" y1="38202" x2="3889" y2="38202"/>
                        <a14:foregroundMark x1="4444" y1="94382" x2="4444" y2="94382"/>
                        <a14:foregroundMark x1="3889" y1="95506" x2="3889" y2="95506"/>
                        <a14:foregroundMark x1="3889" y1="92135" x2="3889" y2="92135"/>
                        <a14:foregroundMark x1="18889" y1="70787" x2="18889" y2="70787"/>
                        <a14:foregroundMark x1="17778" y1="69663" x2="17778" y2="69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915" y="2554502"/>
            <a:ext cx="951586" cy="4705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CF240C-C494-4CD9-AF4C-51A62AD379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5506" l="3889" r="93889">
                        <a14:foregroundMark x1="41111" y1="23596" x2="41111" y2="23596"/>
                        <a14:foregroundMark x1="4444" y1="35955" x2="4444" y2="35955"/>
                        <a14:foregroundMark x1="93889" y1="65169" x2="93889" y2="65169"/>
                        <a14:foregroundMark x1="21667" y1="89888" x2="21667" y2="89888"/>
                        <a14:foregroundMark x1="21667" y1="59551" x2="21667" y2="59551"/>
                        <a14:foregroundMark x1="33333" y1="52809" x2="33333" y2="52809"/>
                        <a14:foregroundMark x1="56667" y1="46067" x2="56667" y2="46067"/>
                        <a14:foregroundMark x1="3889" y1="38202" x2="3889" y2="38202"/>
                        <a14:foregroundMark x1="4444" y1="94382" x2="4444" y2="94382"/>
                        <a14:foregroundMark x1="3889" y1="95506" x2="3889" y2="95506"/>
                        <a14:foregroundMark x1="3889" y1="92135" x2="3889" y2="92135"/>
                        <a14:foregroundMark x1="18889" y1="70787" x2="18889" y2="70787"/>
                        <a14:foregroundMark x1="17778" y1="69663" x2="17778" y2="69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6046" y="2554502"/>
            <a:ext cx="951586" cy="4705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015F62-7DDE-423B-8AAE-6813B35A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5506" l="3889" r="93889">
                        <a14:foregroundMark x1="41111" y1="23596" x2="41111" y2="23596"/>
                        <a14:foregroundMark x1="4444" y1="35955" x2="4444" y2="35955"/>
                        <a14:foregroundMark x1="93889" y1="65169" x2="93889" y2="65169"/>
                        <a14:foregroundMark x1="21667" y1="89888" x2="21667" y2="89888"/>
                        <a14:foregroundMark x1="21667" y1="59551" x2="21667" y2="59551"/>
                        <a14:foregroundMark x1="33333" y1="52809" x2="33333" y2="52809"/>
                        <a14:foregroundMark x1="56667" y1="46067" x2="56667" y2="46067"/>
                        <a14:foregroundMark x1="3889" y1="38202" x2="3889" y2="38202"/>
                        <a14:foregroundMark x1="4444" y1="94382" x2="4444" y2="94382"/>
                        <a14:foregroundMark x1="3889" y1="95506" x2="3889" y2="95506"/>
                        <a14:foregroundMark x1="3889" y1="92135" x2="3889" y2="92135"/>
                        <a14:foregroundMark x1="18889" y1="70787" x2="18889" y2="70787"/>
                        <a14:foregroundMark x1="17778" y1="69663" x2="17778" y2="69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2454" y="2538257"/>
            <a:ext cx="951586" cy="4705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20BEDB7-5097-4E9B-9DEC-F902ACE45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89" b="95506" l="3889" r="93889">
                        <a14:foregroundMark x1="41111" y1="23596" x2="41111" y2="23596"/>
                        <a14:foregroundMark x1="4444" y1="35955" x2="4444" y2="35955"/>
                        <a14:foregroundMark x1="93889" y1="65169" x2="93889" y2="65169"/>
                        <a14:foregroundMark x1="21667" y1="89888" x2="21667" y2="89888"/>
                        <a14:foregroundMark x1="21667" y1="59551" x2="21667" y2="59551"/>
                        <a14:foregroundMark x1="33333" y1="52809" x2="33333" y2="52809"/>
                        <a14:foregroundMark x1="56667" y1="46067" x2="56667" y2="46067"/>
                        <a14:foregroundMark x1="3889" y1="38202" x2="3889" y2="38202"/>
                        <a14:foregroundMark x1="4444" y1="94382" x2="4444" y2="94382"/>
                        <a14:foregroundMark x1="3889" y1="95506" x2="3889" y2="95506"/>
                        <a14:foregroundMark x1="3889" y1="92135" x2="3889" y2="92135"/>
                        <a14:foregroundMark x1="18889" y1="70787" x2="18889" y2="70787"/>
                        <a14:foregroundMark x1="17778" y1="69663" x2="17778" y2="69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9379" y="2559840"/>
            <a:ext cx="951586" cy="47050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1601D2-C91D-4B0F-9EE8-86ADA94AAE7F}"/>
              </a:ext>
            </a:extLst>
          </p:cNvPr>
          <p:cNvSpPr/>
          <p:nvPr/>
        </p:nvSpPr>
        <p:spPr>
          <a:xfrm>
            <a:off x="501588" y="1814443"/>
            <a:ext cx="6424491" cy="1447841"/>
          </a:xfrm>
          <a:prstGeom prst="roundRect">
            <a:avLst/>
          </a:prstGeom>
          <a:noFill/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0495BD-A69F-47A4-BF07-09BB99CF1B45}"/>
              </a:ext>
            </a:extLst>
          </p:cNvPr>
          <p:cNvSpPr/>
          <p:nvPr/>
        </p:nvSpPr>
        <p:spPr>
          <a:xfrm>
            <a:off x="5333600" y="1750230"/>
            <a:ext cx="3281880" cy="1570950"/>
          </a:xfrm>
          <a:prstGeom prst="roundRect">
            <a:avLst/>
          </a:prstGeom>
          <a:noFill/>
          <a:ln>
            <a:solidFill>
              <a:srgbClr val="F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#5. </a:t>
            </a:r>
            <a:r>
              <a:rPr lang="ko-KR" altLang="en-US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스택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B39B6B-4B03-405F-9601-7067CB6E4CAB}"/>
              </a:ext>
            </a:extLst>
          </p:cNvPr>
          <p:cNvGrpSpPr/>
          <p:nvPr/>
        </p:nvGrpSpPr>
        <p:grpSpPr>
          <a:xfrm>
            <a:off x="1794065" y="1175615"/>
            <a:ext cx="5720073" cy="3094488"/>
            <a:chOff x="1794065" y="1175615"/>
            <a:chExt cx="5720073" cy="3094488"/>
          </a:xfrm>
        </p:grpSpPr>
        <p:sp>
          <p:nvSpPr>
            <p:cNvPr id="4" name="육각형 3">
              <a:extLst>
                <a:ext uri="{FF2B5EF4-FFF2-40B4-BE49-F238E27FC236}">
                  <a16:creationId xmlns:a16="http://schemas.microsoft.com/office/drawing/2014/main" id="{9E063413-4351-433A-85BA-E33B0F466804}"/>
                </a:ext>
              </a:extLst>
            </p:cNvPr>
            <p:cNvSpPr/>
            <p:nvPr/>
          </p:nvSpPr>
          <p:spPr>
            <a:xfrm>
              <a:off x="2527402" y="2627455"/>
              <a:ext cx="1156967" cy="947329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육각형 5">
              <a:extLst>
                <a:ext uri="{FF2B5EF4-FFF2-40B4-BE49-F238E27FC236}">
                  <a16:creationId xmlns:a16="http://schemas.microsoft.com/office/drawing/2014/main" id="{A4CE53D5-C5BA-48C0-B96D-6C4C87AD8BCF}"/>
                </a:ext>
              </a:extLst>
            </p:cNvPr>
            <p:cNvSpPr/>
            <p:nvPr/>
          </p:nvSpPr>
          <p:spPr>
            <a:xfrm>
              <a:off x="4566209" y="2843921"/>
              <a:ext cx="1172271" cy="947329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F7116DAD-799F-4CF7-8604-D3FA3CB9DD70}"/>
                </a:ext>
              </a:extLst>
            </p:cNvPr>
            <p:cNvSpPr/>
            <p:nvPr/>
          </p:nvSpPr>
          <p:spPr>
            <a:xfrm>
              <a:off x="4637804" y="1911062"/>
              <a:ext cx="871661" cy="947329"/>
            </a:xfrm>
            <a:prstGeom prst="hexagon">
              <a:avLst>
                <a:gd name="adj" fmla="val 0"/>
                <a:gd name="vf" fmla="val 11547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2592" r="-33931"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A75AD355-C0A0-4A9A-A8CD-DE5C5E23D6BE}"/>
                </a:ext>
              </a:extLst>
            </p:cNvPr>
            <p:cNvSpPr/>
            <p:nvPr/>
          </p:nvSpPr>
          <p:spPr>
            <a:xfrm>
              <a:off x="5454038" y="2377491"/>
              <a:ext cx="1172271" cy="947329"/>
            </a:xfrm>
            <a:prstGeom prst="hexagon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5A026EA9-2C7C-4FC0-B341-E6E229644E1A}"/>
                </a:ext>
              </a:extLst>
            </p:cNvPr>
            <p:cNvSpPr/>
            <p:nvPr/>
          </p:nvSpPr>
          <p:spPr>
            <a:xfrm>
              <a:off x="5454038" y="3310351"/>
              <a:ext cx="1172271" cy="947329"/>
            </a:xfrm>
            <a:prstGeom prst="hexagon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육각형 12">
              <a:extLst>
                <a:ext uri="{FF2B5EF4-FFF2-40B4-BE49-F238E27FC236}">
                  <a16:creationId xmlns:a16="http://schemas.microsoft.com/office/drawing/2014/main" id="{6C31BBA5-ECE6-4DA2-ADB4-4EB25F6E2390}"/>
                </a:ext>
              </a:extLst>
            </p:cNvPr>
            <p:cNvSpPr/>
            <p:nvPr/>
          </p:nvSpPr>
          <p:spPr>
            <a:xfrm>
              <a:off x="1794065" y="3322774"/>
              <a:ext cx="1156967" cy="947329"/>
            </a:xfrm>
            <a:prstGeom prst="hexagon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8FE76B5-EBD1-4CD3-BE80-2C693FA6F76C}"/>
                </a:ext>
              </a:extLst>
            </p:cNvPr>
            <p:cNvSpPr/>
            <p:nvPr/>
          </p:nvSpPr>
          <p:spPr>
            <a:xfrm>
              <a:off x="6341867" y="2836687"/>
              <a:ext cx="1172271" cy="947329"/>
            </a:xfrm>
            <a:prstGeom prst="hexagon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34BA3B7-0494-4871-8DF7-BF3C0860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27187" y="3410666"/>
              <a:ext cx="892271" cy="8594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196599-9778-43C8-A81C-8A8F226F1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78633" y="1175615"/>
              <a:ext cx="1012089" cy="74440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C415D6F-7DF9-41B7-BB22-EA3BF607E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78298" y="1269248"/>
              <a:ext cx="1390047" cy="6220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7C544B-81E4-4744-BAE1-A0A0F77E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09465" y="1590062"/>
              <a:ext cx="1222596" cy="61946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CE18B7-3E2B-4BCF-8726-98281F195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94042" y="1990842"/>
              <a:ext cx="2412705" cy="741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0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#6. </a:t>
            </a:r>
            <a:r>
              <a:rPr lang="en-US" altLang="ko-KR" sz="2400" b="1" spc="-150" dirty="0"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2400" b="1" spc="-150" dirty="0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5A699C-9C40-4A3C-AA46-6433C62A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97" y="829381"/>
            <a:ext cx="6022752" cy="4260367"/>
          </a:xfrm>
          <a:prstGeom prst="rect">
            <a:avLst/>
          </a:prstGeom>
        </p:spPr>
      </p:pic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17458" y="114473"/>
            <a:ext cx="8919038" cy="5509357"/>
          </a:xfrm>
          <a:prstGeom prst="roundRect">
            <a:avLst>
              <a:gd name="adj" fmla="val 602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76920" y="284262"/>
            <a:ext cx="8568952" cy="4896544"/>
          </a:xfrm>
          <a:prstGeom prst="roundRect">
            <a:avLst>
              <a:gd name="adj" fmla="val 3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60624" y="409228"/>
            <a:ext cx="6022752" cy="4616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b="1" spc="-150" dirty="0">
                <a:gradFill>
                  <a:gsLst>
                    <a:gs pos="0">
                      <a:schemeClr val="tx1">
                        <a:lumMod val="40000"/>
                        <a:lumOff val="60000"/>
                      </a:schemeClr>
                    </a:gs>
                    <a:gs pos="100000">
                      <a:schemeClr val="tx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#6. REST - API</a:t>
            </a:r>
            <a:endParaRPr lang="ko-KR" altLang="en-US" sz="2400" b="1" spc="-150" dirty="0">
              <a:gradFill flip="none" rotWithShape="1"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261450" y="5285133"/>
            <a:ext cx="621100" cy="239977"/>
            <a:chOff x="4261450" y="5266083"/>
            <a:chExt cx="621100" cy="2399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261450" y="5303305"/>
              <a:ext cx="621100" cy="202755"/>
              <a:chOff x="4283238" y="5303305"/>
              <a:chExt cx="621100" cy="20275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직사각형 61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4261450" y="5266083"/>
              <a:ext cx="621100" cy="202755"/>
              <a:chOff x="4283238" y="5303305"/>
              <a:chExt cx="621100" cy="202755"/>
            </a:xfrm>
          </p:grpSpPr>
          <p:sp>
            <p:nvSpPr>
              <p:cNvPr id="67" name="직사각형 66"/>
              <p:cNvSpPr/>
              <p:nvPr/>
            </p:nvSpPr>
            <p:spPr>
              <a:xfrm rot="2700000">
                <a:off x="4283238" y="5303305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2700000">
                <a:off x="4701584" y="5303306"/>
                <a:ext cx="202754" cy="202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 descr="그리기, 측정기, 시계이(가) 표시된 사진&#10;&#10;자동 생성된 설명">
            <a:extLst>
              <a:ext uri="{FF2B5EF4-FFF2-40B4-BE49-F238E27FC236}">
                <a16:creationId xmlns:a16="http://schemas.microsoft.com/office/drawing/2014/main" id="{733500BE-46E2-4EBE-A21A-B0B328BC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6" y="4633502"/>
            <a:ext cx="1134948" cy="4562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CFFD8F-E03E-4EDF-9D28-723A4CA1D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663" y="874972"/>
            <a:ext cx="5950674" cy="40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587</Words>
  <Application>Microsoft Office PowerPoint</Application>
  <PresentationFormat>화면 슬라이드 쇼(16:10)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Korean Bold</vt:lpstr>
      <vt:lpstr>Noto Sans Korean Medium</vt:lpstr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DonghoonKang</cp:lastModifiedBy>
  <cp:revision>109</cp:revision>
  <dcterms:created xsi:type="dcterms:W3CDTF">2014-08-30T22:01:36Z</dcterms:created>
  <dcterms:modified xsi:type="dcterms:W3CDTF">2021-03-12T07:18:06Z</dcterms:modified>
</cp:coreProperties>
</file>